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3"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3C90"/>
    <a:srgbClr val="B4D3D5"/>
    <a:srgbClr val="B5E0FC"/>
    <a:srgbClr val="166AB5"/>
    <a:srgbClr val="1977CC"/>
    <a:srgbClr val="135C9F"/>
    <a:srgbClr val="114F88"/>
    <a:srgbClr val="E8569F"/>
    <a:srgbClr val="E11F80"/>
    <a:srgbClr val="E020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0" d="100"/>
          <a:sy n="100" d="100"/>
        </p:scale>
        <p:origin x="7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57950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1773685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675125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3595099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195353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42679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2329" y="2505075"/>
            <a:ext cx="4190702"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14913" y="2505075"/>
            <a:ext cx="4211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387229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4" name="Footer Placeholder 3"/>
          <p:cNvSpPr>
            <a:spLocks noGrp="1"/>
          </p:cNvSpPr>
          <p:nvPr>
            <p:ph type="ftr" sz="quarter" idx="11"/>
          </p:nvPr>
        </p:nvSpPr>
        <p:spPr/>
        <p:txBody>
          <a:bodyPr/>
          <a:lstStyle/>
          <a:p>
            <a:endParaRPr lang="nl-NL" dirty="0"/>
          </a:p>
        </p:txBody>
      </p:sp>
      <p:sp>
        <p:nvSpPr>
          <p:cNvPr id="5" name="Slide Number Placeholder 4"/>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3252305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3" name="Footer Placeholder 2"/>
          <p:cNvSpPr>
            <a:spLocks noGrp="1"/>
          </p:cNvSpPr>
          <p:nvPr>
            <p:ph type="ftr" sz="quarter" idx="11"/>
          </p:nvPr>
        </p:nvSpPr>
        <p:spPr/>
        <p:txBody>
          <a:bodyPr/>
          <a:lstStyle/>
          <a:p>
            <a:endParaRPr lang="nl-NL" dirty="0"/>
          </a:p>
        </p:txBody>
      </p:sp>
      <p:sp>
        <p:nvSpPr>
          <p:cNvPr id="4" name="Slide Number Placeholder 3"/>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839661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400342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Klik op het pictogram als u een afbeelding wilt toevoegen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9C3BECD-37A9-4DC4-AA04-3FA4DC4D346B}" type="datetimeFigureOut">
              <a:rPr lang="nl-NL" smtClean="0"/>
              <a:t>20-7-2022</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813031BD-EB41-4E22-A312-2B87271B7925}" type="slidenum">
              <a:rPr lang="nl-NL" smtClean="0"/>
              <a:t>‹nr.›</a:t>
            </a:fld>
            <a:endParaRPr lang="nl-NL" dirty="0"/>
          </a:p>
        </p:txBody>
      </p:sp>
    </p:spTree>
    <p:extLst>
      <p:ext uri="{BB962C8B-B14F-4D97-AF65-F5344CB8AC3E}">
        <p14:creationId xmlns:p14="http://schemas.microsoft.com/office/powerpoint/2010/main" val="781467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C3BECD-37A9-4DC4-AA04-3FA4DC4D346B}" type="datetimeFigureOut">
              <a:rPr lang="nl-NL" smtClean="0"/>
              <a:t>20-7-2022</a:t>
            </a:fld>
            <a:endParaRPr lang="nl-NL"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031BD-EB41-4E22-A312-2B87271B7925}" type="slidenum">
              <a:rPr lang="nl-NL" smtClean="0"/>
              <a:t>‹nr.›</a:t>
            </a:fld>
            <a:endParaRPr lang="nl-NL" dirty="0"/>
          </a:p>
        </p:txBody>
      </p:sp>
    </p:spTree>
    <p:extLst>
      <p:ext uri="{BB962C8B-B14F-4D97-AF65-F5344CB8AC3E}">
        <p14:creationId xmlns:p14="http://schemas.microsoft.com/office/powerpoint/2010/main" val="477378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sv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4.sv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svg"/><Relationship Id="rId4" Type="http://schemas.microsoft.com/office/2007/relationships/hdphoto" Target="../media/hdphoto1.wdp"/><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gpinfo.nl/"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5FADBC5-8BB3-40AD-A80A-DA91AB4D884B}"/>
              </a:ext>
            </a:extLst>
          </p:cNvPr>
          <p:cNvSpPr/>
          <p:nvPr/>
        </p:nvSpPr>
        <p:spPr>
          <a:xfrm>
            <a:off x="76760" y="832682"/>
            <a:ext cx="4896000" cy="2988000"/>
          </a:xfrm>
          <a:prstGeom prst="rect">
            <a:avLst/>
          </a:prstGeom>
          <a:solidFill>
            <a:srgbClr val="114F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6" name="Rectangle 35">
            <a:extLst>
              <a:ext uri="{FF2B5EF4-FFF2-40B4-BE49-F238E27FC236}">
                <a16:creationId xmlns:a16="http://schemas.microsoft.com/office/drawing/2014/main" id="{E2C1893F-9F68-4A2E-80AC-B3B3413D0A8B}"/>
              </a:ext>
            </a:extLst>
          </p:cNvPr>
          <p:cNvSpPr/>
          <p:nvPr/>
        </p:nvSpPr>
        <p:spPr>
          <a:xfrm>
            <a:off x="70476" y="3815768"/>
            <a:ext cx="4869530" cy="2941401"/>
          </a:xfrm>
          <a:prstGeom prst="rect">
            <a:avLst/>
          </a:prstGeom>
          <a:solidFill>
            <a:srgbClr val="197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pic>
        <p:nvPicPr>
          <p:cNvPr id="35" name="Picture 34">
            <a:extLst>
              <a:ext uri="{FF2B5EF4-FFF2-40B4-BE49-F238E27FC236}">
                <a16:creationId xmlns:a16="http://schemas.microsoft.com/office/drawing/2014/main" id="{0252E174-5B01-40C9-AF69-C54DA8054B42}"/>
              </a:ext>
            </a:extLst>
          </p:cNvPr>
          <p:cNvPicPr>
            <a:picLocks noChangeAspect="1"/>
          </p:cNvPicPr>
          <p:nvPr/>
        </p:nvPicPr>
        <p:blipFill rotWithShape="1">
          <a:blip r:embed="rId2"/>
          <a:srcRect r="18747" b="22182"/>
          <a:stretch/>
        </p:blipFill>
        <p:spPr>
          <a:xfrm>
            <a:off x="4940006" y="3815768"/>
            <a:ext cx="4919175" cy="2934448"/>
          </a:xfrm>
          <a:prstGeom prst="rect">
            <a:avLst/>
          </a:prstGeom>
        </p:spPr>
      </p:pic>
      <p:sp>
        <p:nvSpPr>
          <p:cNvPr id="32" name="Rectangle 31">
            <a:extLst>
              <a:ext uri="{FF2B5EF4-FFF2-40B4-BE49-F238E27FC236}">
                <a16:creationId xmlns:a16="http://schemas.microsoft.com/office/drawing/2014/main" id="{8ED34BB0-29D0-49A5-8A69-742680CC552E}"/>
              </a:ext>
            </a:extLst>
          </p:cNvPr>
          <p:cNvSpPr/>
          <p:nvPr/>
        </p:nvSpPr>
        <p:spPr>
          <a:xfrm>
            <a:off x="4945542" y="829625"/>
            <a:ext cx="4896000" cy="2988000"/>
          </a:xfrm>
          <a:prstGeom prst="rect">
            <a:avLst/>
          </a:prstGeom>
          <a:solidFill>
            <a:srgbClr val="135C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 name="Tekstvak 1041">
            <a:extLst>
              <a:ext uri="{FF2B5EF4-FFF2-40B4-BE49-F238E27FC236}">
                <a16:creationId xmlns:a16="http://schemas.microsoft.com/office/drawing/2014/main" id="{F6267293-E1EC-4371-95A1-F3420A8FE313}"/>
              </a:ext>
            </a:extLst>
          </p:cNvPr>
          <p:cNvSpPr txBox="1"/>
          <p:nvPr/>
        </p:nvSpPr>
        <p:spPr>
          <a:xfrm>
            <a:off x="788078" y="937448"/>
            <a:ext cx="2603408" cy="338554"/>
          </a:xfrm>
          <a:prstGeom prst="rect">
            <a:avLst/>
          </a:prstGeom>
          <a:noFill/>
        </p:spPr>
        <p:txBody>
          <a:bodyPr wrap="square" rtlCol="0">
            <a:spAutoFit/>
          </a:bodyPr>
          <a:lstStyle/>
          <a:p>
            <a:r>
              <a:rPr lang="en-GB" sz="1600" b="1" dirty="0">
                <a:solidFill>
                  <a:schemeClr val="bg1"/>
                </a:solidFill>
                <a:cs typeface="Arial" panose="020B0604020202020204" pitchFamily="34" charset="0"/>
              </a:rPr>
              <a:t>Making appointments</a:t>
            </a:r>
          </a:p>
        </p:txBody>
      </p:sp>
      <p:pic>
        <p:nvPicPr>
          <p:cNvPr id="11" name="Afbeelding 1040">
            <a:extLst>
              <a:ext uri="{FF2B5EF4-FFF2-40B4-BE49-F238E27FC236}">
                <a16:creationId xmlns:a16="http://schemas.microsoft.com/office/drawing/2014/main" id="{D6B44C83-479D-49A4-B7B6-873A0269AA3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8175" b="89734" l="2330" r="95968">
                        <a14:foregroundMark x1="29301" y1="13498" x2="29301" y2="13498"/>
                        <a14:foregroundMark x1="7258" y1="10076" x2="17652" y2="9125"/>
                        <a14:foregroundMark x1="17652" y1="9125" x2="26703" y2="12548"/>
                        <a14:foregroundMark x1="3047" y1="11027" x2="5376" y2="16920"/>
                        <a14:foregroundMark x1="2599" y1="37072" x2="2599" y2="37072"/>
                        <a14:foregroundMark x1="3047" y1="58745" x2="3047" y2="58745"/>
                        <a14:foregroundMark x1="17652" y1="27947" x2="17652" y2="27947"/>
                        <a14:foregroundMark x1="68817" y1="59886" x2="68817" y2="59886"/>
                        <a14:foregroundMark x1="92115" y1="59696" x2="92115" y2="59696"/>
                        <a14:foregroundMark x1="76613" y1="36122" x2="65143" y2="34981"/>
                        <a14:foregroundMark x1="95968" y1="60076" x2="95968" y2="60076"/>
                        <a14:foregroundMark x1="95968" y1="60266" x2="83602" y2="56654"/>
                        <a14:foregroundMark x1="83602" y1="56654" x2="66398" y2="63688"/>
                        <a14:foregroundMark x1="63710" y1="59506" x2="63710" y2="59506"/>
                        <a14:foregroundMark x1="52330" y1="58555" x2="52330" y2="58555"/>
                        <a14:foregroundMark x1="15233" y1="60266" x2="15233" y2="60266"/>
                        <a14:foregroundMark x1="25179" y1="57414" x2="25448" y2="57414"/>
                        <a14:foregroundMark x1="46685" y1="59125" x2="17563" y2="58745"/>
                        <a14:foregroundMark x1="51344" y1="59316" x2="48477" y2="58935"/>
                        <a14:foregroundMark x1="13799" y1="59125" x2="4928" y2="59125"/>
                        <a14:foregroundMark x1="2330" y1="35361" x2="13082" y2="34981"/>
                        <a14:foregroundMark x1="13082" y1="34981" x2="15323" y2="36122"/>
                        <a14:foregroundMark x1="60932" y1="36122" x2="60932" y2="36122"/>
                        <a14:foregroundMark x1="49731" y1="35171" x2="26344" y2="35171"/>
                        <a14:foregroundMark x1="60484" y1="59886" x2="60484" y2="59886"/>
                        <a14:foregroundMark x1="52240" y1="55703" x2="48746" y2="55703"/>
                        <a14:foregroundMark x1="17473" y1="75475" x2="17473" y2="75475"/>
                        <a14:foregroundMark x1="17832" y1="84981" x2="17832" y2="84981"/>
                        <a14:foregroundMark x1="3495" y1="81749" x2="10484" y2="82700"/>
                        <a14:foregroundMark x1="24642" y1="82129" x2="38351" y2="85741"/>
                        <a14:foregroundMark x1="66308" y1="77947" x2="93817" y2="86692"/>
                        <a14:foregroundMark x1="94176" y1="88023" x2="95341" y2="78327"/>
                        <a14:foregroundMark x1="93190" y1="73954" x2="93190" y2="73954"/>
                        <a14:foregroundMark x1="17742" y1="18251" x2="17742" y2="18251"/>
                        <a14:foregroundMark x1="17563" y1="22433" x2="17563" y2="22433"/>
                        <a14:foregroundMark x1="17563" y1="46388" x2="17563" y2="46388"/>
                        <a14:foregroundMark x1="17563" y1="69962" x2="17563" y2="69962"/>
                      </a14:backgroundRemoval>
                    </a14:imgEffect>
                  </a14:imgLayer>
                </a14:imgProps>
              </a:ext>
            </a:extLst>
          </a:blip>
          <a:srcRect t="1" r="2195" b="150"/>
          <a:stretch/>
        </p:blipFill>
        <p:spPr>
          <a:xfrm>
            <a:off x="5197797" y="1266560"/>
            <a:ext cx="4418707" cy="2126193"/>
          </a:xfrm>
          <a:prstGeom prst="rect">
            <a:avLst/>
          </a:prstGeom>
        </p:spPr>
      </p:pic>
      <p:pic>
        <p:nvPicPr>
          <p:cNvPr id="14" name="Graphic 13">
            <a:extLst>
              <a:ext uri="{FF2B5EF4-FFF2-40B4-BE49-F238E27FC236}">
                <a16:creationId xmlns:a16="http://schemas.microsoft.com/office/drawing/2014/main" id="{8C1307AC-18C8-4868-89F8-2D7EEB62D04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17729" y="928022"/>
            <a:ext cx="514350" cy="400050"/>
          </a:xfrm>
          <a:prstGeom prst="rect">
            <a:avLst/>
          </a:prstGeom>
        </p:spPr>
      </p:pic>
      <p:sp>
        <p:nvSpPr>
          <p:cNvPr id="23" name="Rectangle 22">
            <a:extLst>
              <a:ext uri="{FF2B5EF4-FFF2-40B4-BE49-F238E27FC236}">
                <a16:creationId xmlns:a16="http://schemas.microsoft.com/office/drawing/2014/main" id="{102C0EB2-7D70-4847-A86B-E15EAD1835AE}"/>
              </a:ext>
            </a:extLst>
          </p:cNvPr>
          <p:cNvSpPr/>
          <p:nvPr/>
        </p:nvSpPr>
        <p:spPr>
          <a:xfrm>
            <a:off x="2403463" y="67759"/>
            <a:ext cx="7439246" cy="721731"/>
          </a:xfrm>
          <a:prstGeom prst="rect">
            <a:avLst/>
          </a:prstGeom>
          <a:solidFill>
            <a:srgbClr val="B4D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 name="Tekstvak 1052">
            <a:extLst>
              <a:ext uri="{FF2B5EF4-FFF2-40B4-BE49-F238E27FC236}">
                <a16:creationId xmlns:a16="http://schemas.microsoft.com/office/drawing/2014/main" id="{BD146854-D23A-4BCA-AB52-5E8BB7285EF1}"/>
              </a:ext>
            </a:extLst>
          </p:cNvPr>
          <p:cNvSpPr txBox="1"/>
          <p:nvPr/>
        </p:nvSpPr>
        <p:spPr>
          <a:xfrm>
            <a:off x="8094206" y="58992"/>
            <a:ext cx="1728292" cy="523220"/>
          </a:xfrm>
          <a:prstGeom prst="rect">
            <a:avLst/>
          </a:prstGeom>
          <a:noFill/>
        </p:spPr>
        <p:txBody>
          <a:bodyPr wrap="square" rtlCol="0">
            <a:spAutoFit/>
          </a:bodyPr>
          <a:lstStyle/>
          <a:p>
            <a:r>
              <a:rPr lang="nl-NL" sz="1400" b="1" i="0" dirty="0">
                <a:solidFill>
                  <a:srgbClr val="E43C90"/>
                </a:solidFill>
                <a:effectLst/>
              </a:rPr>
              <a:t>Nijlandlaan 63</a:t>
            </a:r>
          </a:p>
          <a:p>
            <a:r>
              <a:rPr lang="nl-NL" sz="1400" b="1" dirty="0">
                <a:solidFill>
                  <a:srgbClr val="E43C90"/>
                </a:solidFill>
              </a:rPr>
              <a:t>5505 PB Veldhoven</a:t>
            </a:r>
          </a:p>
        </p:txBody>
      </p:sp>
      <p:sp>
        <p:nvSpPr>
          <p:cNvPr id="2" name="Title 1">
            <a:extLst>
              <a:ext uri="{FF2B5EF4-FFF2-40B4-BE49-F238E27FC236}">
                <a16:creationId xmlns:a16="http://schemas.microsoft.com/office/drawing/2014/main" id="{E11300C1-1A5E-44F8-93F4-5470B58F24B5}"/>
              </a:ext>
            </a:extLst>
          </p:cNvPr>
          <p:cNvSpPr>
            <a:spLocks noGrp="1"/>
          </p:cNvSpPr>
          <p:nvPr>
            <p:ph type="title"/>
          </p:nvPr>
        </p:nvSpPr>
        <p:spPr>
          <a:xfrm>
            <a:off x="2586889" y="154624"/>
            <a:ext cx="5487106" cy="540129"/>
          </a:xfrm>
        </p:spPr>
        <p:txBody>
          <a:bodyPr>
            <a:noAutofit/>
          </a:bodyPr>
          <a:lstStyle/>
          <a:p>
            <a:pPr marL="0" marR="0" lvl="0" indent="0" defTabSz="914400" rtl="0" eaLnBrk="0" fontAlgn="base" latinLnBrk="0" hangingPunct="0">
              <a:lnSpc>
                <a:spcPct val="100000"/>
              </a:lnSpc>
              <a:spcBef>
                <a:spcPct val="0"/>
              </a:spcBef>
              <a:spcAft>
                <a:spcPct val="0"/>
              </a:spcAft>
              <a:tabLst/>
            </a:pPr>
            <a:r>
              <a:rPr kumimoji="0" lang="en-NL" altLang="en-NL" sz="1400" b="1" i="0" u="none" strike="noStrike" cap="none" normalizeH="0" baseline="0">
                <a:ln>
                  <a:noFill/>
                </a:ln>
                <a:solidFill>
                  <a:schemeClr val="tx1"/>
                </a:solidFill>
                <a:effectLst/>
                <a:latin typeface="+mn-lt"/>
              </a:rPr>
              <a:t>Welcome to Health Centre</a:t>
            </a:r>
            <a:r>
              <a:rPr kumimoji="0" lang="nl-NL" altLang="en-NL" sz="1400" b="1" i="0" u="none" strike="noStrike" cap="none" normalizeH="0" baseline="0">
                <a:ln>
                  <a:noFill/>
                </a:ln>
                <a:solidFill>
                  <a:schemeClr val="tx1"/>
                </a:solidFill>
                <a:effectLst/>
                <a:latin typeface="+mn-lt"/>
              </a:rPr>
              <a:t> Huisartsenpraktijk Nijlandlaan</a:t>
            </a:r>
            <a:br>
              <a:rPr kumimoji="0" lang="en-NL" altLang="en-NL" sz="1400" b="1" i="0" u="none" strike="noStrike" cap="none" normalizeH="0" baseline="0">
                <a:ln>
                  <a:noFill/>
                </a:ln>
                <a:solidFill>
                  <a:schemeClr val="tx1"/>
                </a:solidFill>
                <a:effectLst/>
                <a:latin typeface="+mn-lt"/>
              </a:rPr>
            </a:br>
            <a:r>
              <a:rPr kumimoji="0" lang="en-NL" altLang="en-NL" sz="1400" b="0" i="0" u="none" strike="noStrike" cap="none" normalizeH="0" baseline="0">
                <a:ln>
                  <a:noFill/>
                </a:ln>
                <a:solidFill>
                  <a:schemeClr val="tx1"/>
                </a:solidFill>
                <a:effectLst/>
                <a:latin typeface="+mn-lt"/>
              </a:rPr>
              <a:t>An easily accessible health centre for all residents of Veldhoven</a:t>
            </a:r>
            <a:r>
              <a:rPr kumimoji="0" lang="en-US" altLang="en-NL" sz="1400" b="0" i="0" u="none" strike="noStrike" cap="none" normalizeH="0" baseline="0">
                <a:ln>
                  <a:noFill/>
                </a:ln>
                <a:solidFill>
                  <a:schemeClr val="tx1"/>
                </a:solidFill>
                <a:effectLst/>
                <a:latin typeface="+mn-lt"/>
              </a:rPr>
              <a:t> north.</a:t>
            </a:r>
            <a:endParaRPr lang="en-NL" sz="1400" dirty="0">
              <a:latin typeface="+mn-lt"/>
            </a:endParaRPr>
          </a:p>
        </p:txBody>
      </p:sp>
      <p:pic>
        <p:nvPicPr>
          <p:cNvPr id="29" name="Graphic 28">
            <a:extLst>
              <a:ext uri="{FF2B5EF4-FFF2-40B4-BE49-F238E27FC236}">
                <a16:creationId xmlns:a16="http://schemas.microsoft.com/office/drawing/2014/main" id="{243780CC-0879-46B0-AC06-78F2CEE5B8D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7913" y="899447"/>
            <a:ext cx="400050" cy="457200"/>
          </a:xfrm>
          <a:prstGeom prst="rect">
            <a:avLst/>
          </a:prstGeom>
        </p:spPr>
      </p:pic>
      <p:sp>
        <p:nvSpPr>
          <p:cNvPr id="34" name="Tekstvak 1041">
            <a:extLst>
              <a:ext uri="{FF2B5EF4-FFF2-40B4-BE49-F238E27FC236}">
                <a16:creationId xmlns:a16="http://schemas.microsoft.com/office/drawing/2014/main" id="{1F427C1E-17F6-4355-AEF6-C4D99B23A2DD}"/>
              </a:ext>
            </a:extLst>
          </p:cNvPr>
          <p:cNvSpPr txBox="1"/>
          <p:nvPr/>
        </p:nvSpPr>
        <p:spPr>
          <a:xfrm>
            <a:off x="154760" y="1399322"/>
            <a:ext cx="4758757" cy="2462213"/>
          </a:xfrm>
          <a:prstGeom prst="rect">
            <a:avLst/>
          </a:prstGeom>
          <a:noFill/>
        </p:spPr>
        <p:txBody>
          <a:bodyPr wrap="square" rtlCol="0">
            <a:spAutoFit/>
          </a:bodyPr>
          <a:lstStyle/>
          <a:p>
            <a:pPr marL="285750" indent="-285750">
              <a:buFont typeface="Wingdings" panose="05000000000000000000" pitchFamily="2" charset="2"/>
              <a:buChar char="§"/>
            </a:pPr>
            <a:r>
              <a:rPr lang="en-GB" sz="1100" dirty="0">
                <a:solidFill>
                  <a:schemeClr val="bg1"/>
                </a:solidFill>
                <a:cs typeface="Arial" panose="020B0604020202020204" pitchFamily="34" charset="0"/>
              </a:rPr>
              <a:t>For consultation you need to make an appointment. </a:t>
            </a:r>
          </a:p>
          <a:p>
            <a:pPr marL="285750" indent="-285750">
              <a:buFont typeface="Wingdings" panose="05000000000000000000" pitchFamily="2" charset="2"/>
              <a:buChar char="§"/>
            </a:pPr>
            <a:r>
              <a:rPr lang="en-GB" sz="1100" dirty="0">
                <a:solidFill>
                  <a:schemeClr val="bg1"/>
                </a:solidFill>
                <a:cs typeface="Arial" panose="020B0604020202020204" pitchFamily="34" charset="0"/>
              </a:rPr>
              <a:t>You can reach the assistant by telephone, on the number listed at the top. Monday to Friday 08.00 – 17.00. (You can press 2 or don’t press a number and wait for the assistant.) Thursday you can call until 12. After 12 only call in case of emergency.</a:t>
            </a:r>
          </a:p>
          <a:p>
            <a:pPr marL="742950" lvl="1" indent="-285750">
              <a:buFont typeface="Wingdings" panose="05000000000000000000" pitchFamily="2" charset="2"/>
              <a:buChar char="§"/>
            </a:pPr>
            <a:r>
              <a:rPr lang="en-GB" sz="1100" dirty="0">
                <a:solidFill>
                  <a:schemeClr val="bg1"/>
                </a:solidFill>
                <a:cs typeface="Arial" panose="020B0604020202020204" pitchFamily="34" charset="0"/>
              </a:rPr>
              <a:t>In case of an emergency press 1 at anytime.</a:t>
            </a:r>
          </a:p>
          <a:p>
            <a:pPr marL="285750" indent="-285750">
              <a:buFont typeface="Wingdings" panose="05000000000000000000" pitchFamily="2" charset="2"/>
              <a:buChar char="§"/>
            </a:pPr>
            <a:r>
              <a:rPr lang="en-GB" sz="1100" dirty="0">
                <a:solidFill>
                  <a:schemeClr val="bg1"/>
                </a:solidFill>
                <a:cs typeface="Arial" panose="020B0604020202020204" pitchFamily="34" charset="0"/>
              </a:rPr>
              <a:t>If you call before 10.00 am, we aim to make an appointment the same day. </a:t>
            </a:r>
          </a:p>
          <a:p>
            <a:pPr marL="285750" indent="-285750">
              <a:buFont typeface="Wingdings" panose="05000000000000000000" pitchFamily="2" charset="2"/>
              <a:buChar char="§"/>
            </a:pPr>
            <a:r>
              <a:rPr lang="en-GB" sz="1100" dirty="0">
                <a:solidFill>
                  <a:schemeClr val="bg1"/>
                </a:solidFill>
                <a:cs typeface="Arial" panose="020B0604020202020204" pitchFamily="34" charset="0"/>
              </a:rPr>
              <a:t>The assistant will ask questions to assess the urgency and the time needed for consultation. </a:t>
            </a:r>
          </a:p>
          <a:p>
            <a:pPr marL="285750" indent="-285750">
              <a:buFont typeface="Wingdings" panose="05000000000000000000" pitchFamily="2" charset="2"/>
              <a:buChar char="§"/>
            </a:pPr>
            <a:r>
              <a:rPr lang="en-GB" sz="1100" dirty="0">
                <a:solidFill>
                  <a:schemeClr val="bg1"/>
                </a:solidFill>
                <a:cs typeface="Arial" panose="020B0604020202020204" pitchFamily="34" charset="0"/>
              </a:rPr>
              <a:t>An appointment is 10 minutes. If you have multiple problems you have to reserve more time. </a:t>
            </a:r>
          </a:p>
          <a:p>
            <a:pPr marL="285750" indent="-285750">
              <a:buFont typeface="Wingdings" panose="05000000000000000000" pitchFamily="2" charset="2"/>
              <a:buChar char="§"/>
            </a:pPr>
            <a:r>
              <a:rPr lang="en-GB" sz="1100" dirty="0">
                <a:solidFill>
                  <a:schemeClr val="bg1"/>
                </a:solidFill>
                <a:cs typeface="Arial" panose="020B0604020202020204" pitchFamily="34" charset="0"/>
              </a:rPr>
              <a:t>If you are too ill to visit us, we can make a home visit. The assistant, together with the doctor, will decide if a home visit is needed and at what time.</a:t>
            </a:r>
          </a:p>
        </p:txBody>
      </p:sp>
      <p:sp>
        <p:nvSpPr>
          <p:cNvPr id="42" name="Tekstvak 1041">
            <a:extLst>
              <a:ext uri="{FF2B5EF4-FFF2-40B4-BE49-F238E27FC236}">
                <a16:creationId xmlns:a16="http://schemas.microsoft.com/office/drawing/2014/main" id="{52E68615-404B-4467-AF49-4B53D84F8D9E}"/>
              </a:ext>
            </a:extLst>
          </p:cNvPr>
          <p:cNvSpPr txBox="1"/>
          <p:nvPr/>
        </p:nvSpPr>
        <p:spPr>
          <a:xfrm>
            <a:off x="5738304" y="937448"/>
            <a:ext cx="3836951" cy="338554"/>
          </a:xfrm>
          <a:prstGeom prst="rect">
            <a:avLst/>
          </a:prstGeom>
          <a:noFill/>
        </p:spPr>
        <p:txBody>
          <a:bodyPr wrap="square" rtlCol="0">
            <a:spAutoFit/>
          </a:bodyPr>
          <a:lstStyle/>
          <a:p>
            <a:r>
              <a:rPr lang="en-GB" sz="1600" b="1" dirty="0">
                <a:solidFill>
                  <a:schemeClr val="bg1"/>
                </a:solidFill>
                <a:cs typeface="Arial" panose="020B0604020202020204" pitchFamily="34" charset="0"/>
              </a:rPr>
              <a:t>Emergency</a:t>
            </a:r>
          </a:p>
        </p:txBody>
      </p:sp>
      <p:sp>
        <p:nvSpPr>
          <p:cNvPr id="44" name="Tekstvak 32">
            <a:extLst>
              <a:ext uri="{FF2B5EF4-FFF2-40B4-BE49-F238E27FC236}">
                <a16:creationId xmlns:a16="http://schemas.microsoft.com/office/drawing/2014/main" id="{963DBA5B-2E03-4263-AE39-864D596DB61B}"/>
              </a:ext>
            </a:extLst>
          </p:cNvPr>
          <p:cNvSpPr txBox="1"/>
          <p:nvPr/>
        </p:nvSpPr>
        <p:spPr>
          <a:xfrm>
            <a:off x="5117729" y="4388834"/>
            <a:ext cx="4197787" cy="1277273"/>
          </a:xfrm>
          <a:prstGeom prst="rect">
            <a:avLst/>
          </a:prstGeom>
          <a:noFill/>
        </p:spPr>
        <p:txBody>
          <a:bodyPr wrap="square" rtlCol="0">
            <a:spAutoFit/>
          </a:bodyPr>
          <a:lstStyle/>
          <a:p>
            <a:pPr marL="285750" indent="-285750">
              <a:buFont typeface="Wingdings" panose="05000000000000000000" pitchFamily="2" charset="2"/>
              <a:buChar char="§"/>
            </a:pPr>
            <a:r>
              <a:rPr lang="en-GB" sz="1100" dirty="0">
                <a:solidFill>
                  <a:schemeClr val="bg1"/>
                </a:solidFill>
                <a:cs typeface="Arial" panose="020B0604020202020204" pitchFamily="34" charset="0"/>
              </a:rPr>
              <a:t>To make an appointment with a specialist, you need a referral from the General Practitioner (GP) .</a:t>
            </a:r>
          </a:p>
          <a:p>
            <a:pPr marL="285750" indent="-285750">
              <a:buFont typeface="Wingdings" panose="05000000000000000000" pitchFamily="2" charset="2"/>
              <a:buChar char="§"/>
            </a:pPr>
            <a:r>
              <a:rPr lang="en-GB" sz="1100" dirty="0">
                <a:solidFill>
                  <a:schemeClr val="bg1"/>
                </a:solidFill>
                <a:cs typeface="Arial" panose="020B0604020202020204" pitchFamily="34" charset="0"/>
              </a:rPr>
              <a:t>The GP is a medical doctor and is your first point of contact. He/she treats illnesses and provides preventive care and health education to patients. He/she can answer most of your general health questions and performs minor surgical procedures          and standard examinations.</a:t>
            </a:r>
          </a:p>
        </p:txBody>
      </p:sp>
      <p:sp>
        <p:nvSpPr>
          <p:cNvPr id="24" name="Tekstvak 1041">
            <a:extLst>
              <a:ext uri="{FF2B5EF4-FFF2-40B4-BE49-F238E27FC236}">
                <a16:creationId xmlns:a16="http://schemas.microsoft.com/office/drawing/2014/main" id="{954BF643-AD12-4590-9DA5-241A2B8D134A}"/>
              </a:ext>
            </a:extLst>
          </p:cNvPr>
          <p:cNvSpPr txBox="1"/>
          <p:nvPr/>
        </p:nvSpPr>
        <p:spPr>
          <a:xfrm>
            <a:off x="5738304" y="3889588"/>
            <a:ext cx="3915018" cy="338554"/>
          </a:xfrm>
          <a:prstGeom prst="rect">
            <a:avLst/>
          </a:prstGeom>
          <a:noFill/>
        </p:spPr>
        <p:txBody>
          <a:bodyPr wrap="square" rtlCol="0">
            <a:spAutoFit/>
          </a:bodyPr>
          <a:lstStyle/>
          <a:p>
            <a:r>
              <a:rPr lang="en-GB" sz="1600" b="1" dirty="0">
                <a:solidFill>
                  <a:schemeClr val="bg1"/>
                </a:solidFill>
              </a:rPr>
              <a:t>About General Practitioners &amp; Specialists</a:t>
            </a:r>
          </a:p>
        </p:txBody>
      </p:sp>
      <p:pic>
        <p:nvPicPr>
          <p:cNvPr id="9" name="Graphic 8" descr="Stethoscope with solid fill">
            <a:extLst>
              <a:ext uri="{FF2B5EF4-FFF2-40B4-BE49-F238E27FC236}">
                <a16:creationId xmlns:a16="http://schemas.microsoft.com/office/drawing/2014/main" id="{9BEA1312-ECE9-4018-B4DD-9D53D5E1C31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161157" y="3916581"/>
            <a:ext cx="461874" cy="461874"/>
          </a:xfrm>
          <a:prstGeom prst="rect">
            <a:avLst/>
          </a:prstGeom>
        </p:spPr>
      </p:pic>
      <p:pic>
        <p:nvPicPr>
          <p:cNvPr id="31" name="Picture 2" descr="nhg-logo-kleur">
            <a:extLst>
              <a:ext uri="{FF2B5EF4-FFF2-40B4-BE49-F238E27FC236}">
                <a16:creationId xmlns:a16="http://schemas.microsoft.com/office/drawing/2014/main" id="{FB115322-928C-4BD5-A7A4-A40D3243BB2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782140" y="5849203"/>
            <a:ext cx="988699" cy="713339"/>
          </a:xfrm>
          <a:prstGeom prst="rect">
            <a:avLst/>
          </a:prstGeom>
          <a:noFill/>
          <a:extLst>
            <a:ext uri="{909E8E84-426E-40DD-AFC4-6F175D3DCCD1}">
              <a14:hiddenFill xmlns:a14="http://schemas.microsoft.com/office/drawing/2010/main">
                <a:solidFill>
                  <a:srgbClr val="FFFFFF"/>
                </a:solidFill>
              </a14:hiddenFill>
            </a:ext>
          </a:extLst>
        </p:spPr>
      </p:pic>
      <p:sp>
        <p:nvSpPr>
          <p:cNvPr id="33" name="Tekstvak 32">
            <a:extLst>
              <a:ext uri="{FF2B5EF4-FFF2-40B4-BE49-F238E27FC236}">
                <a16:creationId xmlns:a16="http://schemas.microsoft.com/office/drawing/2014/main" id="{F596498A-4B05-416B-B167-5EED79AF4EE0}"/>
              </a:ext>
            </a:extLst>
          </p:cNvPr>
          <p:cNvSpPr txBox="1"/>
          <p:nvPr/>
        </p:nvSpPr>
        <p:spPr>
          <a:xfrm>
            <a:off x="5117729" y="5585390"/>
            <a:ext cx="3318509" cy="600164"/>
          </a:xfrm>
          <a:prstGeom prst="rect">
            <a:avLst/>
          </a:prstGeom>
          <a:noFill/>
        </p:spPr>
        <p:txBody>
          <a:bodyPr wrap="square" rtlCol="0">
            <a:spAutoFit/>
          </a:bodyPr>
          <a:lstStyle/>
          <a:p>
            <a:pPr marL="285750" indent="-285750">
              <a:buFont typeface="Wingdings" panose="05000000000000000000" pitchFamily="2" charset="2"/>
              <a:buChar char="§"/>
            </a:pPr>
            <a:r>
              <a:rPr lang="en-GB" sz="1100" dirty="0">
                <a:solidFill>
                  <a:schemeClr val="bg1"/>
                </a:solidFill>
                <a:cs typeface="Arial" panose="020B0604020202020204" pitchFamily="34" charset="0"/>
              </a:rPr>
              <a:t>Your GP serves as your link to other specialised services, such as other medical specialists or hospitalization if necessary.</a:t>
            </a:r>
          </a:p>
        </p:txBody>
      </p:sp>
      <p:sp>
        <p:nvSpPr>
          <p:cNvPr id="39" name="Tekstvak 1053">
            <a:extLst>
              <a:ext uri="{FF2B5EF4-FFF2-40B4-BE49-F238E27FC236}">
                <a16:creationId xmlns:a16="http://schemas.microsoft.com/office/drawing/2014/main" id="{994DCCB8-7AA6-43F5-8661-4A5822E243A9}"/>
              </a:ext>
            </a:extLst>
          </p:cNvPr>
          <p:cNvSpPr txBox="1"/>
          <p:nvPr/>
        </p:nvSpPr>
        <p:spPr>
          <a:xfrm>
            <a:off x="154758" y="4378455"/>
            <a:ext cx="4758759" cy="2292935"/>
          </a:xfrm>
          <a:prstGeom prst="rect">
            <a:avLst/>
          </a:prstGeom>
          <a:noFill/>
        </p:spPr>
        <p:txBody>
          <a:bodyPr wrap="square" rtlCol="0">
            <a:spAutoFit/>
          </a:bodyPr>
          <a:lstStyle/>
          <a:p>
            <a:pPr marL="285750" indent="-285750">
              <a:buFont typeface="Wingdings" panose="05000000000000000000" pitchFamily="2" charset="2"/>
              <a:buChar char="§"/>
            </a:pPr>
            <a:r>
              <a:rPr lang="en-GB" sz="1100" b="1" dirty="0">
                <a:solidFill>
                  <a:schemeClr val="bg1"/>
                </a:solidFill>
                <a:cs typeface="Arial" panose="020B0604020202020204" pitchFamily="34" charset="0"/>
              </a:rPr>
              <a:t>Repeat prescription: </a:t>
            </a:r>
            <a:r>
              <a:rPr lang="en-GB" sz="1100" dirty="0">
                <a:solidFill>
                  <a:schemeClr val="bg1"/>
                </a:solidFill>
                <a:cs typeface="Arial" panose="020B0604020202020204" pitchFamily="34" charset="0"/>
              </a:rPr>
              <a:t>for chronic medication call our repeat-prescription line at the number listed at the top of this flyer, press 3.</a:t>
            </a:r>
          </a:p>
          <a:p>
            <a:pPr marL="285750" indent="-285750">
              <a:buFont typeface="Wingdings" panose="05000000000000000000" pitchFamily="2" charset="2"/>
              <a:buChar char="§"/>
            </a:pPr>
            <a:r>
              <a:rPr lang="en-GB" sz="1100" b="1" dirty="0">
                <a:solidFill>
                  <a:schemeClr val="bg1"/>
                </a:solidFill>
                <a:cs typeface="Arial" panose="020B0604020202020204" pitchFamily="34" charset="0"/>
              </a:rPr>
              <a:t>Consultation assistant: </a:t>
            </a:r>
            <a:r>
              <a:rPr lang="en-GB" sz="1100" dirty="0">
                <a:solidFill>
                  <a:schemeClr val="bg1"/>
                </a:solidFill>
                <a:cs typeface="Arial" panose="020B0604020202020204" pitchFamily="34" charset="0"/>
              </a:rPr>
              <a:t>The assistant at the health centre can perform the following examinations:</a:t>
            </a:r>
          </a:p>
          <a:p>
            <a:pPr marL="285750" indent="-285750">
              <a:buFont typeface="Wingdings" panose="05000000000000000000" pitchFamily="2" charset="2"/>
              <a:buChar char="§"/>
            </a:pPr>
            <a:endParaRPr lang="en-GB" sz="1100" dirty="0">
              <a:solidFill>
                <a:schemeClr val="bg1"/>
              </a:solidFill>
              <a:cs typeface="Arial" panose="020B0604020202020204" pitchFamily="34" charset="0"/>
            </a:endParaRPr>
          </a:p>
          <a:p>
            <a:pPr marL="285750" indent="-285750">
              <a:buFont typeface="Wingdings" panose="05000000000000000000" pitchFamily="2" charset="2"/>
              <a:buChar char="§"/>
            </a:pPr>
            <a:endParaRPr lang="en-GB" sz="1100" dirty="0">
              <a:solidFill>
                <a:schemeClr val="bg1"/>
              </a:solidFill>
              <a:cs typeface="Arial" panose="020B0604020202020204" pitchFamily="34" charset="0"/>
            </a:endParaRPr>
          </a:p>
          <a:p>
            <a:pPr marL="285750" indent="-285750">
              <a:buFont typeface="Wingdings" panose="05000000000000000000" pitchFamily="2" charset="2"/>
              <a:buChar char="§"/>
            </a:pPr>
            <a:endParaRPr lang="en-GB" sz="1100" dirty="0">
              <a:solidFill>
                <a:schemeClr val="bg1"/>
              </a:solidFill>
              <a:cs typeface="Arial" panose="020B0604020202020204" pitchFamily="34" charset="0"/>
            </a:endParaRPr>
          </a:p>
          <a:p>
            <a:pPr marL="285750" indent="-285750">
              <a:buFont typeface="Wingdings" panose="05000000000000000000" pitchFamily="2" charset="2"/>
              <a:buChar char="§"/>
            </a:pPr>
            <a:endParaRPr lang="en-GB" sz="1100" dirty="0">
              <a:solidFill>
                <a:schemeClr val="bg1"/>
              </a:solidFill>
              <a:cs typeface="Arial" panose="020B0604020202020204" pitchFamily="34" charset="0"/>
            </a:endParaRPr>
          </a:p>
          <a:p>
            <a:pPr marL="285750" indent="-285750">
              <a:buFont typeface="Wingdings" panose="05000000000000000000" pitchFamily="2" charset="2"/>
              <a:buChar char="§"/>
            </a:pPr>
            <a:endParaRPr lang="en-GB" sz="1100" dirty="0">
              <a:solidFill>
                <a:schemeClr val="bg1"/>
              </a:solidFill>
              <a:cs typeface="Arial" panose="020B0604020202020204" pitchFamily="34" charset="0"/>
            </a:endParaRPr>
          </a:p>
          <a:p>
            <a:pPr marL="285750" indent="-285750">
              <a:buFont typeface="Wingdings" panose="05000000000000000000" pitchFamily="2" charset="2"/>
              <a:buChar char="§"/>
            </a:pPr>
            <a:endParaRPr lang="en-GB" sz="1100" dirty="0">
              <a:solidFill>
                <a:schemeClr val="bg1"/>
              </a:solidFill>
              <a:cs typeface="Arial" panose="020B0604020202020204" pitchFamily="34" charset="0"/>
            </a:endParaRPr>
          </a:p>
          <a:p>
            <a:pPr marL="285750" indent="-285750">
              <a:buFont typeface="Wingdings" panose="05000000000000000000" pitchFamily="2" charset="2"/>
              <a:buChar char="§"/>
            </a:pPr>
            <a:r>
              <a:rPr lang="en-GB" sz="1100" b="1" dirty="0">
                <a:solidFill>
                  <a:schemeClr val="bg1"/>
                </a:solidFill>
              </a:rPr>
              <a:t>Nurse practitioners: </a:t>
            </a:r>
            <a:r>
              <a:rPr lang="en-GB" sz="1100" dirty="0">
                <a:solidFill>
                  <a:schemeClr val="bg1"/>
                </a:solidFill>
              </a:rPr>
              <a:t>We have three nurse practitioners specialised in cardiovascular disease, diabetes and the care for elderly. We also have a nurse practitioner specialised in </a:t>
            </a:r>
            <a:r>
              <a:rPr lang="en-GB" sz="1100" dirty="0">
                <a:solidFill>
                  <a:schemeClr val="bg1"/>
                </a:solidFill>
                <a:cs typeface="Arial" panose="020B0604020202020204" pitchFamily="34" charset="0"/>
              </a:rPr>
              <a:t>mental</a:t>
            </a:r>
            <a:r>
              <a:rPr lang="en-GB" sz="1100" dirty="0">
                <a:solidFill>
                  <a:schemeClr val="bg1"/>
                </a:solidFill>
              </a:rPr>
              <a:t> health (psychological complaints).</a:t>
            </a:r>
            <a:endParaRPr lang="en-GB" sz="1100" dirty="0"/>
          </a:p>
        </p:txBody>
      </p:sp>
      <p:sp>
        <p:nvSpPr>
          <p:cNvPr id="38" name="Tekstvak 1042">
            <a:extLst>
              <a:ext uri="{FF2B5EF4-FFF2-40B4-BE49-F238E27FC236}">
                <a16:creationId xmlns:a16="http://schemas.microsoft.com/office/drawing/2014/main" id="{588ED501-C5FA-4AAA-A6AD-123B62FD9D97}"/>
              </a:ext>
            </a:extLst>
          </p:cNvPr>
          <p:cNvSpPr txBox="1"/>
          <p:nvPr/>
        </p:nvSpPr>
        <p:spPr>
          <a:xfrm>
            <a:off x="423316" y="5121762"/>
            <a:ext cx="3921319" cy="1030867"/>
          </a:xfrm>
          <a:prstGeom prst="rect">
            <a:avLst/>
          </a:prstGeom>
          <a:noFill/>
        </p:spPr>
        <p:txBody>
          <a:bodyPr wrap="square" numCol="2" rtlCol="0">
            <a:noAutofit/>
          </a:bodyPr>
          <a:lstStyle/>
          <a:p>
            <a:pPr marL="285750" indent="-285750">
              <a:buFont typeface="Wingdings" panose="05000000000000000000" pitchFamily="2" charset="2"/>
              <a:buChar char="§"/>
            </a:pPr>
            <a:r>
              <a:rPr lang="en-GB" sz="1100" dirty="0">
                <a:solidFill>
                  <a:schemeClr val="bg1"/>
                </a:solidFill>
              </a:rPr>
              <a:t>Lavage of the ears</a:t>
            </a:r>
          </a:p>
          <a:p>
            <a:pPr marL="285750" indent="-285750">
              <a:buFont typeface="Wingdings" panose="05000000000000000000" pitchFamily="2" charset="2"/>
              <a:buChar char="§"/>
            </a:pPr>
            <a:r>
              <a:rPr lang="en-GB" sz="1100" dirty="0">
                <a:solidFill>
                  <a:schemeClr val="bg1"/>
                </a:solidFill>
              </a:rPr>
              <a:t>Injections</a:t>
            </a:r>
          </a:p>
          <a:p>
            <a:pPr marL="285750" indent="-285750">
              <a:buFont typeface="Wingdings" panose="05000000000000000000" pitchFamily="2" charset="2"/>
              <a:buChar char="§"/>
            </a:pPr>
            <a:endParaRPr lang="en-GB" sz="1100" dirty="0">
              <a:solidFill>
                <a:schemeClr val="bg1"/>
              </a:solidFill>
            </a:endParaRPr>
          </a:p>
          <a:p>
            <a:pPr marL="285750" indent="-285750">
              <a:buFont typeface="Wingdings" panose="05000000000000000000" pitchFamily="2" charset="2"/>
              <a:buChar char="§"/>
            </a:pPr>
            <a:r>
              <a:rPr lang="en-GB" sz="1100" dirty="0">
                <a:solidFill>
                  <a:schemeClr val="bg1"/>
                </a:solidFill>
              </a:rPr>
              <a:t>Wart therapy</a:t>
            </a:r>
          </a:p>
          <a:p>
            <a:pPr marL="285750" indent="-285750">
              <a:buFont typeface="Wingdings" panose="05000000000000000000" pitchFamily="2" charset="2"/>
              <a:buChar char="§"/>
            </a:pPr>
            <a:r>
              <a:rPr lang="en-GB" sz="1100" dirty="0">
                <a:solidFill>
                  <a:schemeClr val="bg1"/>
                </a:solidFill>
              </a:rPr>
              <a:t>Urinalysis</a:t>
            </a:r>
          </a:p>
          <a:p>
            <a:pPr marL="285750" indent="-285750">
              <a:buFont typeface="Wingdings" panose="05000000000000000000" pitchFamily="2" charset="2"/>
              <a:buChar char="§"/>
            </a:pPr>
            <a:r>
              <a:rPr lang="en-GB" sz="1100" dirty="0">
                <a:solidFill>
                  <a:schemeClr val="bg1"/>
                </a:solidFill>
              </a:rPr>
              <a:t>Blood tests (CRP)</a:t>
            </a:r>
          </a:p>
          <a:p>
            <a:pPr marL="285750" indent="-285750">
              <a:buFont typeface="Wingdings" panose="05000000000000000000" pitchFamily="2" charset="2"/>
              <a:buChar char="§"/>
            </a:pPr>
            <a:r>
              <a:rPr lang="en-US" sz="1100" dirty="0">
                <a:solidFill>
                  <a:schemeClr val="bg1"/>
                </a:solidFill>
              </a:rPr>
              <a:t>Periodic cervical smear test</a:t>
            </a:r>
          </a:p>
          <a:p>
            <a:pPr marL="285750" indent="-285750">
              <a:buFontTx/>
              <a:buChar char="-"/>
            </a:pPr>
            <a:endParaRPr lang="en-GB" sz="1100" dirty="0"/>
          </a:p>
        </p:txBody>
      </p:sp>
      <p:sp>
        <p:nvSpPr>
          <p:cNvPr id="41" name="Tekstvak 1041">
            <a:extLst>
              <a:ext uri="{FF2B5EF4-FFF2-40B4-BE49-F238E27FC236}">
                <a16:creationId xmlns:a16="http://schemas.microsoft.com/office/drawing/2014/main" id="{208FBFD8-D3C0-47C4-BEF7-72A25EAD59AE}"/>
              </a:ext>
            </a:extLst>
          </p:cNvPr>
          <p:cNvSpPr txBox="1"/>
          <p:nvPr/>
        </p:nvSpPr>
        <p:spPr>
          <a:xfrm>
            <a:off x="788078" y="3889588"/>
            <a:ext cx="2340372" cy="338554"/>
          </a:xfrm>
          <a:prstGeom prst="rect">
            <a:avLst/>
          </a:prstGeom>
          <a:noFill/>
        </p:spPr>
        <p:txBody>
          <a:bodyPr wrap="square" rtlCol="0">
            <a:spAutoFit/>
          </a:bodyPr>
          <a:lstStyle/>
          <a:p>
            <a:r>
              <a:rPr lang="en-GB" sz="1600" b="1" dirty="0">
                <a:solidFill>
                  <a:schemeClr val="bg1"/>
                </a:solidFill>
                <a:cs typeface="Arial" panose="020B0604020202020204" pitchFamily="34" charset="0"/>
              </a:rPr>
              <a:t>Additional Services</a:t>
            </a:r>
          </a:p>
        </p:txBody>
      </p:sp>
      <p:pic>
        <p:nvPicPr>
          <p:cNvPr id="51" name="Graphic 50">
            <a:extLst>
              <a:ext uri="{FF2B5EF4-FFF2-40B4-BE49-F238E27FC236}">
                <a16:creationId xmlns:a16="http://schemas.microsoft.com/office/drawing/2014/main" id="{0A149F4E-C06F-4537-92BD-C660A08CEB1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4736" y="3867952"/>
            <a:ext cx="457161" cy="472150"/>
          </a:xfrm>
          <a:prstGeom prst="rect">
            <a:avLst/>
          </a:prstGeom>
        </p:spPr>
      </p:pic>
      <p:sp>
        <p:nvSpPr>
          <p:cNvPr id="45" name="Rechthoek 12">
            <a:extLst>
              <a:ext uri="{FF2B5EF4-FFF2-40B4-BE49-F238E27FC236}">
                <a16:creationId xmlns:a16="http://schemas.microsoft.com/office/drawing/2014/main" id="{B40F63F2-60C3-4B1B-9C35-C0DE4EF5CAF2}"/>
              </a:ext>
            </a:extLst>
          </p:cNvPr>
          <p:cNvSpPr/>
          <p:nvPr/>
        </p:nvSpPr>
        <p:spPr>
          <a:xfrm>
            <a:off x="70476" y="67759"/>
            <a:ext cx="9771066" cy="6689410"/>
          </a:xfrm>
          <a:prstGeom prst="rect">
            <a:avLst/>
          </a:prstGeom>
          <a:noFill/>
          <a:ln w="19050">
            <a:solidFill>
              <a:srgbClr val="E43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Open Sans"/>
            </a:endParaRPr>
          </a:p>
        </p:txBody>
      </p:sp>
      <p:sp>
        <p:nvSpPr>
          <p:cNvPr id="3" name="Tekstvak 2">
            <a:extLst>
              <a:ext uri="{FF2B5EF4-FFF2-40B4-BE49-F238E27FC236}">
                <a16:creationId xmlns:a16="http://schemas.microsoft.com/office/drawing/2014/main" id="{7E06C792-E832-4D97-A49F-13A962D0C0D0}"/>
              </a:ext>
            </a:extLst>
          </p:cNvPr>
          <p:cNvSpPr txBox="1"/>
          <p:nvPr/>
        </p:nvSpPr>
        <p:spPr>
          <a:xfrm>
            <a:off x="8342872" y="2848159"/>
            <a:ext cx="1097219" cy="246221"/>
          </a:xfrm>
          <a:prstGeom prst="rect">
            <a:avLst/>
          </a:prstGeom>
          <a:solidFill>
            <a:schemeClr val="bg1"/>
          </a:solidFill>
        </p:spPr>
        <p:txBody>
          <a:bodyPr wrap="square" rtlCol="0">
            <a:spAutoFit/>
          </a:bodyPr>
          <a:lstStyle/>
          <a:p>
            <a:r>
              <a:rPr lang="nl-NL" sz="1000" dirty="0">
                <a:solidFill>
                  <a:srgbClr val="FF0000"/>
                </a:solidFill>
              </a:rPr>
              <a:t>040-2532650</a:t>
            </a:r>
          </a:p>
        </p:txBody>
      </p:sp>
      <p:sp>
        <p:nvSpPr>
          <p:cNvPr id="4" name="Tekstvak 3">
            <a:extLst>
              <a:ext uri="{FF2B5EF4-FFF2-40B4-BE49-F238E27FC236}">
                <a16:creationId xmlns:a16="http://schemas.microsoft.com/office/drawing/2014/main" id="{BB226BB0-59E3-470C-8083-F47877C06806}"/>
              </a:ext>
            </a:extLst>
          </p:cNvPr>
          <p:cNvSpPr txBox="1"/>
          <p:nvPr/>
        </p:nvSpPr>
        <p:spPr>
          <a:xfrm>
            <a:off x="266682" y="108400"/>
            <a:ext cx="2228494" cy="738664"/>
          </a:xfrm>
          <a:prstGeom prst="rect">
            <a:avLst/>
          </a:prstGeom>
          <a:noFill/>
        </p:spPr>
        <p:txBody>
          <a:bodyPr wrap="square" rtlCol="0">
            <a:spAutoFit/>
          </a:bodyPr>
          <a:lstStyle/>
          <a:p>
            <a:r>
              <a:rPr lang="nl-NL" sz="1050" dirty="0"/>
              <a:t>Huisartsenpraktijk Gielen</a:t>
            </a:r>
          </a:p>
          <a:p>
            <a:r>
              <a:rPr lang="nl-NL" sz="1050" dirty="0"/>
              <a:t>Nijlandlaan 63</a:t>
            </a:r>
          </a:p>
          <a:p>
            <a:r>
              <a:rPr lang="nl-NL" sz="1050" dirty="0"/>
              <a:t>5505 PB Veldhoven</a:t>
            </a:r>
          </a:p>
          <a:p>
            <a:r>
              <a:rPr lang="nl-NL" sz="1050" dirty="0"/>
              <a:t>040-2532650</a:t>
            </a:r>
          </a:p>
        </p:txBody>
      </p:sp>
    </p:spTree>
    <p:extLst>
      <p:ext uri="{BB962C8B-B14F-4D97-AF65-F5344CB8AC3E}">
        <p14:creationId xmlns:p14="http://schemas.microsoft.com/office/powerpoint/2010/main" val="3182320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vak 31">
            <a:extLst>
              <a:ext uri="{FF2B5EF4-FFF2-40B4-BE49-F238E27FC236}">
                <a16:creationId xmlns:a16="http://schemas.microsoft.com/office/drawing/2014/main" id="{5EFB2B33-71DC-4B62-941F-43FADB88C3F8}"/>
              </a:ext>
            </a:extLst>
          </p:cNvPr>
          <p:cNvSpPr txBox="1"/>
          <p:nvPr/>
        </p:nvSpPr>
        <p:spPr>
          <a:xfrm>
            <a:off x="236490" y="1652179"/>
            <a:ext cx="2960280" cy="3108543"/>
          </a:xfrm>
          <a:prstGeom prst="rect">
            <a:avLst/>
          </a:prstGeom>
          <a:noFill/>
        </p:spPr>
        <p:txBody>
          <a:bodyPr wrap="square" rtlCol="0">
            <a:spAutoFit/>
          </a:bodyPr>
          <a:lstStyle/>
          <a:p>
            <a:r>
              <a:rPr lang="en-GB" sz="1400" b="1" dirty="0">
                <a:solidFill>
                  <a:srgbClr val="0070C0"/>
                </a:solidFill>
              </a:rPr>
              <a:t>How does the Dutch health care system work?</a:t>
            </a:r>
          </a:p>
          <a:p>
            <a:pPr marL="285750" indent="-285750">
              <a:buFont typeface="Wingdings" panose="05000000000000000000" pitchFamily="2" charset="2"/>
              <a:buChar char="§"/>
            </a:pPr>
            <a:r>
              <a:rPr lang="en-US" sz="1200" b="0" i="0" dirty="0">
                <a:effectLst/>
                <a:latin typeface="Circular-Book"/>
              </a:rPr>
              <a:t>The general practitioner (GP), called a </a:t>
            </a:r>
            <a:r>
              <a:rPr lang="en-US" sz="1200" b="0" i="1" dirty="0">
                <a:effectLst/>
                <a:latin typeface="Circular-Book"/>
              </a:rPr>
              <a:t>huisarts</a:t>
            </a:r>
            <a:r>
              <a:rPr lang="en-US" sz="1200" b="0" dirty="0">
                <a:effectLst/>
                <a:latin typeface="Circular-Book"/>
              </a:rPr>
              <a:t> in Dutch,</a:t>
            </a:r>
            <a:r>
              <a:rPr lang="en-US" sz="1200" b="0" i="0" dirty="0">
                <a:effectLst/>
                <a:latin typeface="Circular-Book"/>
              </a:rPr>
              <a:t> is your first point of contact in The Netherlands, even if you would prefer to see a specialist.</a:t>
            </a:r>
          </a:p>
          <a:p>
            <a:pPr marL="285750" indent="-285750">
              <a:buFont typeface="Wingdings" panose="05000000000000000000" pitchFamily="2" charset="2"/>
              <a:buChar char="§"/>
            </a:pPr>
            <a:r>
              <a:rPr lang="en-US" sz="1200" b="0" i="0" dirty="0">
                <a:effectLst/>
                <a:latin typeface="Circular-Book"/>
              </a:rPr>
              <a:t>If you have </a:t>
            </a:r>
            <a:r>
              <a:rPr lang="en-US" sz="1200" dirty="0">
                <a:latin typeface="Circular-Book"/>
              </a:rPr>
              <a:t>a </a:t>
            </a:r>
            <a:r>
              <a:rPr lang="en-US" sz="1200" b="0" i="0" dirty="0">
                <a:effectLst/>
                <a:latin typeface="Circular-Book"/>
              </a:rPr>
              <a:t>Dutch health insurance, the costs of your visit to the GP are paid for by your health insurer. The GP notifies your health insurer that you are registered in our practice.</a:t>
            </a:r>
          </a:p>
          <a:p>
            <a:pPr marL="285750" indent="-285750">
              <a:buFont typeface="Wingdings" panose="05000000000000000000" pitchFamily="2" charset="2"/>
              <a:buChar char="§"/>
            </a:pPr>
            <a:r>
              <a:rPr lang="en-US" sz="1200" dirty="0">
                <a:latin typeface="Circular-Book"/>
              </a:rPr>
              <a:t>You may have to pay a personal contribution for certain tests or examinations. You can check this with your health insurance yourself. They will send you a bill for these costs.</a:t>
            </a:r>
            <a:endParaRPr lang="en-US" sz="1200" b="0" i="0" dirty="0">
              <a:effectLst/>
              <a:latin typeface="Circular-Book"/>
            </a:endParaRPr>
          </a:p>
        </p:txBody>
      </p:sp>
      <p:sp>
        <p:nvSpPr>
          <p:cNvPr id="33" name="Tekstvak 32">
            <a:extLst>
              <a:ext uri="{FF2B5EF4-FFF2-40B4-BE49-F238E27FC236}">
                <a16:creationId xmlns:a16="http://schemas.microsoft.com/office/drawing/2014/main" id="{C138BFC7-0D5F-4BFE-84EA-A5252EEFA958}"/>
              </a:ext>
            </a:extLst>
          </p:cNvPr>
          <p:cNvSpPr txBox="1"/>
          <p:nvPr/>
        </p:nvSpPr>
        <p:spPr>
          <a:xfrm>
            <a:off x="3329542" y="3830311"/>
            <a:ext cx="3246915" cy="2339102"/>
          </a:xfrm>
          <a:prstGeom prst="rect">
            <a:avLst/>
          </a:prstGeom>
          <a:noFill/>
        </p:spPr>
        <p:txBody>
          <a:bodyPr wrap="square" rtlCol="0">
            <a:spAutoFit/>
          </a:bodyPr>
          <a:lstStyle/>
          <a:p>
            <a:r>
              <a:rPr lang="en-GB" sz="1400" b="1" dirty="0">
                <a:solidFill>
                  <a:srgbClr val="0070C0"/>
                </a:solidFill>
              </a:rPr>
              <a:t>Can I get an introductory meeting?</a:t>
            </a:r>
          </a:p>
          <a:p>
            <a:pPr marL="285750" indent="-285750">
              <a:buFont typeface="Wingdings" panose="05000000000000000000" pitchFamily="2" charset="2"/>
              <a:buChar char="§"/>
            </a:pPr>
            <a:r>
              <a:rPr lang="en-US" sz="1200" dirty="0"/>
              <a:t>The GPs will be happy to schedule an introductory appointment with you.</a:t>
            </a:r>
          </a:p>
          <a:p>
            <a:pPr marL="285750" indent="-285750">
              <a:buFont typeface="Wingdings" panose="05000000000000000000" pitchFamily="2" charset="2"/>
              <a:buChar char="§"/>
            </a:pPr>
            <a:r>
              <a:rPr lang="en-US" sz="1200" dirty="0"/>
              <a:t>During the introductory appointment with the GP, you can discuss anything in confidentiality.</a:t>
            </a:r>
          </a:p>
          <a:p>
            <a:pPr marL="285750" indent="-285750">
              <a:buFont typeface="Wingdings" panose="05000000000000000000" pitchFamily="2" charset="2"/>
              <a:buChar char="§"/>
            </a:pPr>
            <a:r>
              <a:rPr lang="en-US" sz="1200" dirty="0"/>
              <a:t>It is good to prepare for the introductory appointment.</a:t>
            </a:r>
          </a:p>
          <a:p>
            <a:pPr marL="285750" indent="-285750">
              <a:buFont typeface="Wingdings" panose="05000000000000000000" pitchFamily="2" charset="2"/>
              <a:buChar char="§"/>
            </a:pPr>
            <a:r>
              <a:rPr lang="en-US" sz="1200" dirty="0"/>
              <a:t>Think about what you would like to know.</a:t>
            </a:r>
          </a:p>
          <a:p>
            <a:pPr marL="285750" indent="-285750">
              <a:buFont typeface="Wingdings" panose="05000000000000000000" pitchFamily="2" charset="2"/>
              <a:buChar char="§"/>
            </a:pPr>
            <a:r>
              <a:rPr lang="en-US" sz="1200" dirty="0"/>
              <a:t>What do you expect from your new GP?</a:t>
            </a:r>
          </a:p>
          <a:p>
            <a:pPr marL="285750" indent="-285750">
              <a:buFont typeface="Wingdings" panose="05000000000000000000" pitchFamily="2" charset="2"/>
              <a:buChar char="§"/>
            </a:pPr>
            <a:r>
              <a:rPr lang="en-US" sz="1200" dirty="0"/>
              <a:t>Do you have any diseases or ailments you would like to talk about?</a:t>
            </a:r>
          </a:p>
        </p:txBody>
      </p:sp>
      <p:sp>
        <p:nvSpPr>
          <p:cNvPr id="16" name="Tekstvak 15">
            <a:extLst>
              <a:ext uri="{FF2B5EF4-FFF2-40B4-BE49-F238E27FC236}">
                <a16:creationId xmlns:a16="http://schemas.microsoft.com/office/drawing/2014/main" id="{183C6646-978C-4086-B2A5-5F46729B6261}"/>
              </a:ext>
            </a:extLst>
          </p:cNvPr>
          <p:cNvSpPr txBox="1"/>
          <p:nvPr/>
        </p:nvSpPr>
        <p:spPr>
          <a:xfrm>
            <a:off x="3196770" y="2097637"/>
            <a:ext cx="3246916" cy="1200329"/>
          </a:xfrm>
          <a:prstGeom prst="rect">
            <a:avLst/>
          </a:prstGeom>
          <a:noFill/>
        </p:spPr>
        <p:txBody>
          <a:bodyPr wrap="square">
            <a:spAutoFit/>
          </a:bodyPr>
          <a:lstStyle/>
          <a:p>
            <a:r>
              <a:rPr lang="en-US" sz="1200" b="0" i="0" dirty="0">
                <a:effectLst/>
                <a:latin typeface="Circular-Book"/>
              </a:rPr>
              <a:t>At</a:t>
            </a:r>
            <a:r>
              <a:rPr lang="en-US" sz="1200" b="0" i="0" dirty="0">
                <a:solidFill>
                  <a:srgbClr val="3E3E3E"/>
                </a:solidFill>
                <a:effectLst/>
                <a:latin typeface="Circular-Book"/>
              </a:rPr>
              <a:t> </a:t>
            </a:r>
            <a:r>
              <a:rPr lang="en-US" sz="1200" b="0" i="0" u="none" strike="noStrike" dirty="0">
                <a:solidFill>
                  <a:srgbClr val="2642D8"/>
                </a:solidFill>
                <a:effectLst/>
                <a:latin typeface="Circular-Book"/>
                <a:hlinkClick r:id="rId2"/>
              </a:rPr>
              <a:t>GPinfo.nl</a:t>
            </a:r>
            <a:r>
              <a:rPr lang="en-US" sz="1200" b="0" i="0" dirty="0">
                <a:solidFill>
                  <a:srgbClr val="3E3E3E"/>
                </a:solidFill>
                <a:effectLst/>
                <a:latin typeface="Circular-Book"/>
              </a:rPr>
              <a:t> </a:t>
            </a:r>
            <a:r>
              <a:rPr lang="en-US" sz="1200" b="0" i="0" dirty="0">
                <a:effectLst/>
                <a:latin typeface="Circular-Book"/>
              </a:rPr>
              <a:t>you can find reliable and up-to-date information about health topics and healthcare in the Netherlands. It is the English version of Thuisarts.nl, an independent website in Dutch for health information, developed and maintained by the Dutch College of GPs. </a:t>
            </a:r>
            <a:endParaRPr lang="nl-NL" sz="1200" dirty="0"/>
          </a:p>
        </p:txBody>
      </p:sp>
      <p:pic>
        <p:nvPicPr>
          <p:cNvPr id="2054" name="Picture 6" descr="GPinfo.nl toolkit voor huisartsen | NHG">
            <a:extLst>
              <a:ext uri="{FF2B5EF4-FFF2-40B4-BE49-F238E27FC236}">
                <a16:creationId xmlns:a16="http://schemas.microsoft.com/office/drawing/2014/main" id="{50572630-AED9-412B-9BD7-B5B78F4B75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6770" y="1055474"/>
            <a:ext cx="3274070" cy="1078903"/>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3DA71401-76EF-489F-B647-A5D6663C2CFE}"/>
              </a:ext>
            </a:extLst>
          </p:cNvPr>
          <p:cNvSpPr txBox="1"/>
          <p:nvPr/>
        </p:nvSpPr>
        <p:spPr>
          <a:xfrm>
            <a:off x="265863" y="4848455"/>
            <a:ext cx="2960280" cy="1231106"/>
          </a:xfrm>
          <a:prstGeom prst="rect">
            <a:avLst/>
          </a:prstGeom>
          <a:noFill/>
        </p:spPr>
        <p:txBody>
          <a:bodyPr wrap="square" rtlCol="0">
            <a:spAutoFit/>
          </a:bodyPr>
          <a:lstStyle/>
          <a:p>
            <a:r>
              <a:rPr lang="en-US" sz="1400" b="1" dirty="0">
                <a:solidFill>
                  <a:srgbClr val="0070C0"/>
                </a:solidFill>
              </a:rPr>
              <a:t>What care does the GP not provide?</a:t>
            </a:r>
          </a:p>
          <a:p>
            <a:pPr marL="285750" indent="-285750">
              <a:buFont typeface="Wingdings" panose="05000000000000000000" pitchFamily="2" charset="2"/>
              <a:buChar char="§"/>
            </a:pPr>
            <a:r>
              <a:rPr lang="en-US" sz="1200" dirty="0"/>
              <a:t>Perinatal care, which is guided by midwives. </a:t>
            </a:r>
          </a:p>
          <a:p>
            <a:pPr marL="285750" indent="-285750">
              <a:buFont typeface="Wingdings" panose="05000000000000000000" pitchFamily="2" charset="2"/>
              <a:buChar char="§"/>
            </a:pPr>
            <a:r>
              <a:rPr lang="en-GB" sz="1200" dirty="0"/>
              <a:t>Dental care, which is done by dentists. </a:t>
            </a:r>
          </a:p>
          <a:p>
            <a:pPr marL="285750" indent="-285750">
              <a:buFont typeface="Wingdings" panose="05000000000000000000" pitchFamily="2" charset="2"/>
              <a:buChar char="§"/>
            </a:pPr>
            <a:r>
              <a:rPr lang="en-GB" sz="1200" dirty="0"/>
              <a:t>Physiotherapy, which is provided by physiotherapists.</a:t>
            </a:r>
            <a:endParaRPr lang="nl-NL" dirty="0"/>
          </a:p>
        </p:txBody>
      </p:sp>
      <p:sp>
        <p:nvSpPr>
          <p:cNvPr id="9" name="Tekstvak 8">
            <a:extLst>
              <a:ext uri="{FF2B5EF4-FFF2-40B4-BE49-F238E27FC236}">
                <a16:creationId xmlns:a16="http://schemas.microsoft.com/office/drawing/2014/main" id="{C150116F-E605-4531-9397-6E9F8C610A66}"/>
              </a:ext>
            </a:extLst>
          </p:cNvPr>
          <p:cNvSpPr txBox="1"/>
          <p:nvPr/>
        </p:nvSpPr>
        <p:spPr>
          <a:xfrm>
            <a:off x="6485209" y="3811610"/>
            <a:ext cx="3182345" cy="2523768"/>
          </a:xfrm>
          <a:prstGeom prst="rect">
            <a:avLst/>
          </a:prstGeom>
          <a:noFill/>
        </p:spPr>
        <p:txBody>
          <a:bodyPr wrap="square" rtlCol="0">
            <a:spAutoFit/>
          </a:bodyPr>
          <a:lstStyle/>
          <a:p>
            <a:r>
              <a:rPr lang="en-GB" sz="1400" b="1" dirty="0">
                <a:solidFill>
                  <a:srgbClr val="0070C0"/>
                </a:solidFill>
              </a:rPr>
              <a:t>Can I get regular check-ups?</a:t>
            </a:r>
          </a:p>
          <a:p>
            <a:pPr marL="285750" indent="-285750">
              <a:buFont typeface="Wingdings" panose="05000000000000000000" pitchFamily="2" charset="2"/>
              <a:buChar char="§"/>
            </a:pPr>
            <a:r>
              <a:rPr lang="en-US" sz="1200" dirty="0"/>
              <a:t>The Netherlands has good nation-wide preventive health programs.</a:t>
            </a:r>
          </a:p>
          <a:p>
            <a:pPr marL="285750" indent="-285750">
              <a:buFont typeface="Wingdings" panose="05000000000000000000" pitchFamily="2" charset="2"/>
              <a:buChar char="§"/>
            </a:pPr>
            <a:r>
              <a:rPr lang="en-US" sz="1200" dirty="0">
                <a:latin typeface="Circular-Book"/>
              </a:rPr>
              <a:t>There are screening programs during pregnancy and several after a child is born such as developmental check ups and a preventative vaccination programme.</a:t>
            </a:r>
          </a:p>
          <a:p>
            <a:pPr marL="285750" indent="-285750">
              <a:buFont typeface="Wingdings" panose="05000000000000000000" pitchFamily="2" charset="2"/>
              <a:buChar char="§"/>
            </a:pPr>
            <a:r>
              <a:rPr lang="en-US" sz="1200" dirty="0">
                <a:latin typeface="Circular-Book"/>
              </a:rPr>
              <a:t>There are also population screening programs later in life for diseases such as breast, cervical and colon cancer. </a:t>
            </a:r>
          </a:p>
          <a:p>
            <a:pPr marL="285750" indent="-285750">
              <a:buFont typeface="Wingdings" panose="05000000000000000000" pitchFamily="2" charset="2"/>
              <a:buChar char="§"/>
            </a:pPr>
            <a:r>
              <a:rPr lang="en-US" sz="1200" dirty="0">
                <a:latin typeface="Circular-Book"/>
              </a:rPr>
              <a:t>Do you have symptoms or are you concerned about your health? Please make an appointment with your GP. </a:t>
            </a:r>
            <a:endParaRPr lang="nl-NL" dirty="0"/>
          </a:p>
        </p:txBody>
      </p:sp>
      <p:sp>
        <p:nvSpPr>
          <p:cNvPr id="11" name="Rectangle 10">
            <a:extLst>
              <a:ext uri="{FF2B5EF4-FFF2-40B4-BE49-F238E27FC236}">
                <a16:creationId xmlns:a16="http://schemas.microsoft.com/office/drawing/2014/main" id="{11C2E3B6-0DF8-48B9-808C-7B0C5446268C}"/>
              </a:ext>
            </a:extLst>
          </p:cNvPr>
          <p:cNvSpPr/>
          <p:nvPr/>
        </p:nvSpPr>
        <p:spPr>
          <a:xfrm>
            <a:off x="70476" y="67759"/>
            <a:ext cx="9772233" cy="721731"/>
          </a:xfrm>
          <a:prstGeom prst="rect">
            <a:avLst/>
          </a:prstGeom>
          <a:solidFill>
            <a:srgbClr val="B4D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2" name="Rechthoek 12">
            <a:extLst>
              <a:ext uri="{FF2B5EF4-FFF2-40B4-BE49-F238E27FC236}">
                <a16:creationId xmlns:a16="http://schemas.microsoft.com/office/drawing/2014/main" id="{FD7C78DF-F707-4AF7-BE8E-27A73F1E84A4}"/>
              </a:ext>
            </a:extLst>
          </p:cNvPr>
          <p:cNvSpPr/>
          <p:nvPr/>
        </p:nvSpPr>
        <p:spPr>
          <a:xfrm>
            <a:off x="70476" y="67759"/>
            <a:ext cx="9771066" cy="6689410"/>
          </a:xfrm>
          <a:prstGeom prst="rect">
            <a:avLst/>
          </a:prstGeom>
          <a:noFill/>
          <a:ln w="19050">
            <a:solidFill>
              <a:srgbClr val="E43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Open Sans"/>
            </a:endParaRPr>
          </a:p>
        </p:txBody>
      </p:sp>
      <p:sp>
        <p:nvSpPr>
          <p:cNvPr id="3" name="Tekstvak 2">
            <a:extLst>
              <a:ext uri="{FF2B5EF4-FFF2-40B4-BE49-F238E27FC236}">
                <a16:creationId xmlns:a16="http://schemas.microsoft.com/office/drawing/2014/main" id="{CB37427D-2E31-4DC3-88E6-A0A114CF9C0E}"/>
              </a:ext>
            </a:extLst>
          </p:cNvPr>
          <p:cNvSpPr txBox="1"/>
          <p:nvPr/>
        </p:nvSpPr>
        <p:spPr>
          <a:xfrm>
            <a:off x="2396697" y="132029"/>
            <a:ext cx="5452845" cy="553998"/>
          </a:xfrm>
          <a:prstGeom prst="rect">
            <a:avLst/>
          </a:prstGeom>
          <a:noFill/>
        </p:spPr>
        <p:txBody>
          <a:bodyPr wrap="square" rtlCol="0">
            <a:spAutoFit/>
          </a:bodyPr>
          <a:lstStyle/>
          <a:p>
            <a:r>
              <a:rPr lang="en-GB" sz="3000" b="1" dirty="0">
                <a:solidFill>
                  <a:srgbClr val="E43C90"/>
                </a:solidFill>
              </a:rPr>
              <a:t>Frequently asked questions</a:t>
            </a:r>
            <a:endParaRPr lang="nl-NL" sz="2500" dirty="0"/>
          </a:p>
        </p:txBody>
      </p:sp>
      <p:pic>
        <p:nvPicPr>
          <p:cNvPr id="5" name="Picture 4" descr="Qr code&#10;&#10;Description automatically generated">
            <a:extLst>
              <a:ext uri="{FF2B5EF4-FFF2-40B4-BE49-F238E27FC236}">
                <a16:creationId xmlns:a16="http://schemas.microsoft.com/office/drawing/2014/main" id="{E60D8DB3-D7D5-48F1-B9D7-763CBCDB70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671" y="1724683"/>
            <a:ext cx="1321708" cy="1321708"/>
          </a:xfrm>
          <a:prstGeom prst="rect">
            <a:avLst/>
          </a:prstGeom>
        </p:spPr>
      </p:pic>
      <p:sp>
        <p:nvSpPr>
          <p:cNvPr id="8" name="Arrow: Right 7">
            <a:extLst>
              <a:ext uri="{FF2B5EF4-FFF2-40B4-BE49-F238E27FC236}">
                <a16:creationId xmlns:a16="http://schemas.microsoft.com/office/drawing/2014/main" id="{BC74BA18-EE1C-4BAD-A857-2F8D73C2F647}"/>
              </a:ext>
            </a:extLst>
          </p:cNvPr>
          <p:cNvSpPr/>
          <p:nvPr/>
        </p:nvSpPr>
        <p:spPr>
          <a:xfrm>
            <a:off x="6717096" y="2178564"/>
            <a:ext cx="978408" cy="484632"/>
          </a:xfrm>
          <a:prstGeom prst="rightArrow">
            <a:avLst/>
          </a:prstGeom>
          <a:solidFill>
            <a:srgbClr val="B4D3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Scan me</a:t>
            </a:r>
            <a:endParaRPr lang="en-NL" sz="1400" b="1" dirty="0">
              <a:solidFill>
                <a:schemeClr val="tx1"/>
              </a:solidFill>
            </a:endParaRPr>
          </a:p>
        </p:txBody>
      </p:sp>
    </p:spTree>
    <p:extLst>
      <p:ext uri="{BB962C8B-B14F-4D97-AF65-F5344CB8AC3E}">
        <p14:creationId xmlns:p14="http://schemas.microsoft.com/office/powerpoint/2010/main" val="4003104104"/>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10367</TotalTime>
  <Words>742</Words>
  <Application>Microsoft Office PowerPoint</Application>
  <PresentationFormat>A4 (210 x 297 mm)</PresentationFormat>
  <Paragraphs>61</Paragraphs>
  <Slides>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vt:i4>
      </vt:variant>
    </vt:vector>
  </HeadingPairs>
  <TitlesOfParts>
    <vt:vector size="9" baseType="lpstr">
      <vt:lpstr>Arial</vt:lpstr>
      <vt:lpstr>Calibri</vt:lpstr>
      <vt:lpstr>Calibri Light</vt:lpstr>
      <vt:lpstr>Circular-Book</vt:lpstr>
      <vt:lpstr>Open Sans</vt:lpstr>
      <vt:lpstr>Wingdings</vt:lpstr>
      <vt:lpstr>Kantoorthema</vt:lpstr>
      <vt:lpstr>Welcome to Health Centre Huisartsenpraktijk Nijlandlaan An easily accessible health centre for all residents of Veldhoven north.</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Niek</dc:creator>
  <cp:lastModifiedBy>hanneke gielen</cp:lastModifiedBy>
  <cp:revision>58</cp:revision>
  <cp:lastPrinted>2021-08-12T06:53:06Z</cp:lastPrinted>
  <dcterms:created xsi:type="dcterms:W3CDTF">2021-02-24T07:20:04Z</dcterms:created>
  <dcterms:modified xsi:type="dcterms:W3CDTF">2022-07-20T09:37:43Z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027a58-0b8b-4b38-933d-36c79ab5a9a6_Enabled">
    <vt:lpwstr>true</vt:lpwstr>
  </property>
  <property fmtid="{D5CDD505-2E9C-101B-9397-08002B2CF9AE}" pid="3" name="MSIP_Label_cb027a58-0b8b-4b38-933d-36c79ab5a9a6_SetDate">
    <vt:lpwstr>2021-04-02T20:34:18Z</vt:lpwstr>
  </property>
  <property fmtid="{D5CDD505-2E9C-101B-9397-08002B2CF9AE}" pid="4" name="MSIP_Label_cb027a58-0b8b-4b38-933d-36c79ab5a9a6_Method">
    <vt:lpwstr>Privileged</vt:lpwstr>
  </property>
  <property fmtid="{D5CDD505-2E9C-101B-9397-08002B2CF9AE}" pid="5" name="MSIP_Label_cb027a58-0b8b-4b38-933d-36c79ab5a9a6_Name">
    <vt:lpwstr>cb027a58-0b8b-4b38-933d-36c79ab5a9a6</vt:lpwstr>
  </property>
  <property fmtid="{D5CDD505-2E9C-101B-9397-08002B2CF9AE}" pid="6" name="MSIP_Label_cb027a58-0b8b-4b38-933d-36c79ab5a9a6_SiteId">
    <vt:lpwstr>75b2f54b-feff-400d-8e0b-67102edb9a23</vt:lpwstr>
  </property>
  <property fmtid="{D5CDD505-2E9C-101B-9397-08002B2CF9AE}" pid="7" name="MSIP_Label_cb027a58-0b8b-4b38-933d-36c79ab5a9a6_ActionId">
    <vt:lpwstr>276a639c-387d-4669-a835-f1dd853305e4</vt:lpwstr>
  </property>
  <property fmtid="{D5CDD505-2E9C-101B-9397-08002B2CF9AE}" pid="8" name="MSIP_Label_cb027a58-0b8b-4b38-933d-36c79ab5a9a6_ContentBits">
    <vt:lpwstr>0</vt:lpwstr>
  </property>
</Properties>
</file>